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348" autoAdjust="0"/>
  </p:normalViewPr>
  <p:slideViewPr>
    <p:cSldViewPr snapToGrid="0" snapToObjects="1">
      <p:cViewPr varScale="1">
        <p:scale>
          <a:sx n="95" d="100"/>
          <a:sy n="95" d="100"/>
        </p:scale>
        <p:origin x="20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9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1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-1905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1306" y="862684"/>
            <a:ext cx="8165542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HART手操器现场通信操作与故障处理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571500" y="2243138"/>
            <a:ext cx="8001000" cy="4000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endParaRPr lang="en-US" sz="2250" dirty="0"/>
          </a:p>
        </p:txBody>
      </p:sp>
      <p:sp>
        <p:nvSpPr>
          <p:cNvPr id="5" name="Shape 2"/>
          <p:cNvSpPr/>
          <p:nvPr/>
        </p:nvSpPr>
        <p:spPr>
          <a:xfrm>
            <a:off x="4269581" y="2976563"/>
            <a:ext cx="604838" cy="114300"/>
          </a:xfrm>
          <a:prstGeom prst="rect">
            <a:avLst/>
          </a:prstGeom>
          <a:solidFill>
            <a:srgbClr val="4F44FF"/>
          </a:solidFill>
        </p:spPr>
      </p:sp>
      <p:sp>
        <p:nvSpPr>
          <p:cNvPr id="7" name="标题 8"/>
          <p:cNvSpPr txBox="1">
            <a:spLocks noGrp="1"/>
          </p:cNvSpPr>
          <p:nvPr/>
        </p:nvSpPr>
        <p:spPr>
          <a:xfrm>
            <a:off x="2480310" y="3851275"/>
            <a:ext cx="5807075" cy="52197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800" b="1" kern="1200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  <a:cs typeface="+mj-cs"/>
              </a:defRPr>
            </a:lvl1pPr>
          </a:lstStyle>
          <a:p>
            <a:pPr algn="l" defTabSz="914400">
              <a:lnSpc>
                <a:spcPct val="100000"/>
              </a:lnSpc>
              <a:spcBef>
                <a:spcPct val="0"/>
              </a:spcBef>
              <a:buNone/>
              <a:defRPr lang="zh-CN" sz="2800" b="1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微软雅黑" panose="020B0503020204020204" pitchFamily="34" charset="-122"/>
                <a:cs typeface="+mj-cs"/>
              </a:defRPr>
            </a:pPr>
            <a:r>
              <a:rPr lang="zh-CN" sz="2800" b="1" dirty="0">
                <a:solidFill>
                  <a:srgbClr val="0053F9">
                    <a:alpha val="100000"/>
                  </a:srgbClr>
                </a:solidFill>
                <a:latin typeface="Arial Black" panose="020B0A04020102020204"/>
                <a:ea typeface="微软雅黑" panose="020B0503020204020204" pitchFamily="34" charset="-122"/>
                <a:cs typeface="Arial Black" panose="020B0A04020102020204"/>
              </a:rPr>
              <a:t>上海夷宝英浩电子科技有限公司</a:t>
            </a:r>
            <a:r>
              <a:rPr sz="2800" b="1" dirty="0">
                <a:solidFill>
                  <a:srgbClr val="0053F9">
                    <a:alpha val="100000"/>
                  </a:srgbClr>
                </a:solidFill>
                <a:latin typeface="Arial Black" panose="020B0A04020102020204"/>
                <a:ea typeface="微软雅黑" panose="020B0503020204020204" pitchFamily="34" charset="-122"/>
                <a:cs typeface="Arial Black" panose="020B0A04020102020204"/>
              </a:rPr>
              <a:t> </a:t>
            </a:r>
            <a:r>
              <a:rPr sz="2800" b="1" dirty="0">
                <a:solidFill>
                  <a:srgbClr val="0053F9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</a:t>
            </a:r>
            <a:endParaRPr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005" y="3857073"/>
            <a:ext cx="559827" cy="5257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71500" y="2400300"/>
            <a:ext cx="2413000" cy="214312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71500" y="2728913"/>
            <a:ext cx="2413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供电模式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71500" y="2976563"/>
            <a:ext cx="2413000" cy="838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定位器为恒流驱动设备，必须设置电流信号发生器输出4-20mA电流。手操器供电时若设为电压模式，将导致无法正常驱动或通信失败。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3365500" y="2400300"/>
            <a:ext cx="2413000" cy="214312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365500" y="2728913"/>
            <a:ext cx="2413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极性要求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365500" y="2976563"/>
            <a:ext cx="2413000" cy="6286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连接时需严格遵循红正黑负原则，防止反接损坏仪表或手操器。错误的极性可能导致定位器不工作或HART通信中断。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6159500" y="2400300"/>
            <a:ext cx="2413000" cy="214312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159500" y="2728913"/>
            <a:ext cx="2413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安全操作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159500" y="2976563"/>
            <a:ext cx="2413000" cy="838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在切换至手操器供电前，必须彻底断开现场电源并拆除供电线。避免外部电源与手操器输出冲突，确保操作安全和通信稳定性。</a:t>
            </a:r>
            <a:endParaRPr lang="en-US" sz="105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2"/>
          <a:srcRect l="17290" r="17290"/>
          <a:stretch>
            <a:fillRect/>
          </a:stretch>
        </p:blipFill>
        <p:spPr>
          <a:xfrm>
            <a:off x="0" y="0"/>
            <a:ext cx="9144000" cy="20383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8001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如果是定位器，设置电流信号发生器的输出电流在4-20mA之间。</a:t>
            </a:r>
            <a:endParaRPr lang="en-US" sz="22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8001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严格按照红正黑负极性在仪表端子上完成供电连接，防止反接导致设备损坏或通信失败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50" y="1847850"/>
            <a:ext cx="2085975" cy="29670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2475" y="2628900"/>
            <a:ext cx="138112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极性重要性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752475" y="2919412"/>
            <a:ext cx="1381125" cy="1295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HART手操器供电必须严格遵循红正黑负的极性要求。反接可能导致仪表内部电路损坏，造成永久性故障并导致通信无法建立。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42317" y="1847850"/>
            <a:ext cx="2085975" cy="296703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529012" y="2611891"/>
            <a:ext cx="138112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连接规范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3294741" y="2890611"/>
            <a:ext cx="1381125" cy="15049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在仪表端子上连接时，应先确认接线标识，红色导线接正极（+），黑色导线接负极（-）。错误连接会触发保护机制或导致设备不工作。</a:t>
            </a:r>
            <a:endParaRPr lang="en-US" sz="10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80718" y="1847850"/>
            <a:ext cx="2085975" cy="296703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827485" y="2628899"/>
            <a:ext cx="138112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后果警示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5733142" y="3014663"/>
            <a:ext cx="1381125" cy="1295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 err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电源反接可能损坏现场仪表。不仅影响通信，还可能引发系统停机，增加维护成本和安全风险</a:t>
            </a: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314700"/>
            <a:ext cx="4762500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4线制变送器连接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22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8001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如果</a:t>
            </a:r>
            <a:r>
              <a:rPr lang="en-US" sz="2250" b="1" dirty="0" err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电流输出已经连接至现场，确认手操器输出设置为"关闭电源输出和电阻"并实现并联接入，不区分正负极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50" y="1847850"/>
            <a:ext cx="4171950" cy="14144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00075" y="1952625"/>
            <a:ext cx="257175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正确并联接入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600075" y="2243138"/>
            <a:ext cx="2571750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将HART手操器并联接入4线制变送器的电流输出端，无需断开现场供电。连接时无需区分正负极，确保通信稳定且不影响现有信号传输。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1847850"/>
            <a:ext cx="4171950" cy="141446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72175" y="2055019"/>
            <a:ext cx="257175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关闭电源输出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5972175" y="2345531"/>
            <a:ext cx="2571750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务必在手操器中设置为'关闭电源输出和电阻'模式，避免与现场供电冲突。此设置可防止设备损坏并保障通信正常进行。</a:t>
            </a:r>
            <a:endParaRPr lang="en-US" sz="10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00050" y="3262313"/>
            <a:ext cx="4171950" cy="14097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00075" y="3469481"/>
            <a:ext cx="257175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检查回路电阻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600075" y="3759994"/>
            <a:ext cx="2571750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若通信失败，可能是回路总电阻过小。可尝试将手操器设为'仅输出250欧'串联测试，排除因负载不足导致的通信问题。</a:t>
            </a:r>
            <a:endParaRPr lang="en-US" sz="10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72000" y="3262313"/>
            <a:ext cx="4171950" cy="140970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972175" y="3469481"/>
            <a:ext cx="257175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抗干扰措施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5972175" y="3759994"/>
            <a:ext cx="2571750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当存在强电磁干扰（如靠近动力电缆），即使并联也可能通讯异常。此时应使用屏蔽线或临时改用手操器独立供电方式排查故障。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941" r="9941"/>
          <a:stretch>
            <a:fillRect/>
          </a:stretch>
        </p:blipFill>
        <p:spPr>
          <a:xfrm>
            <a:off x="0" y="-200025"/>
            <a:ext cx="9144000" cy="5299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2581275" y="1952625"/>
            <a:ext cx="847725" cy="285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b="1" dirty="0" err="1">
                <a:solidFill>
                  <a:srgbClr val="5BB1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问题原因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19100" y="2159000"/>
            <a:ext cx="323850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回路电阻低于220Ω，导致HART信号无法正常传输。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2581275" y="2679700"/>
            <a:ext cx="847725" cy="285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b="1" dirty="0">
                <a:solidFill>
                  <a:srgbClr val="615CE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解决方案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419100" y="3051175"/>
            <a:ext cx="3289300" cy="30162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将手操器设为“仅输出250欧”模式，充当通信负载。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419100" y="3292475"/>
            <a:ext cx="3289300" cy="30797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 err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该模式不供电，仅提供HART通信所需的电阻</a:t>
            </a: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2581275" y="3619500"/>
            <a:ext cx="695325" cy="2476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b="1" dirty="0">
                <a:solidFill>
                  <a:srgbClr val="5BB1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操作步骤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419100" y="3952875"/>
            <a:ext cx="31877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断开电流输出线路，避免短路或干扰。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419100" y="4200525"/>
            <a:ext cx="31877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将手操器正确串联接入信号回路中。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419100" y="4448175"/>
            <a:ext cx="31877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确保总回路电阻达到HART通信要求的最小值。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6076950" y="1793875"/>
            <a:ext cx="847725" cy="285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b="1" dirty="0">
                <a:solidFill>
                  <a:srgbClr val="615CE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通信恢复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5537200" y="2089150"/>
            <a:ext cx="3187701" cy="3556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回路满足电阻条件后，HART通信可重新建立。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5537200" y="2374900"/>
            <a:ext cx="3187701" cy="2476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实现对现场仪表的远程配置与诊断功能。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6076950" y="2679700"/>
            <a:ext cx="847725" cy="285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b="1" dirty="0">
                <a:solidFill>
                  <a:srgbClr val="5BB1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设备角色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5537200" y="3051175"/>
            <a:ext cx="3187701" cy="2476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变送器提供4-20mA信号并支持HART协议。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537200" y="3270249"/>
            <a:ext cx="3187701" cy="37147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手操器作为调试工具，可模拟负载或配置参数。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6076950" y="3673475"/>
            <a:ext cx="847725" cy="285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b="1" dirty="0">
                <a:solidFill>
                  <a:srgbClr val="615CE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电阻匹配</a:t>
            </a:r>
            <a:endParaRPr lang="en-US" sz="1200" dirty="0"/>
          </a:p>
        </p:txBody>
      </p:sp>
      <p:sp>
        <p:nvSpPr>
          <p:cNvPr id="25" name="Text 21"/>
          <p:cNvSpPr/>
          <p:nvPr/>
        </p:nvSpPr>
        <p:spPr>
          <a:xfrm>
            <a:off x="5537200" y="3952874"/>
            <a:ext cx="3187701" cy="30797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HART通信需至少220Ω环路电阻以保证信号质量。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5537200" y="4213224"/>
            <a:ext cx="3187701" cy="307976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 err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外部电阻不足时，需手</a:t>
            </a:r>
            <a:r>
              <a:rPr lang="zh-CN" alt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其他</a:t>
            </a:r>
            <a:r>
              <a:rPr lang="en-US" sz="1050" dirty="0" err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电阻以满足要求</a:t>
            </a: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sz="1050" dirty="0"/>
          </a:p>
        </p:txBody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2"/>
          <a:srcRect l="17290" r="17290"/>
          <a:stretch>
            <a:fillRect/>
          </a:stretch>
        </p:blipFill>
        <p:spPr>
          <a:xfrm>
            <a:off x="0" y="-52387"/>
            <a:ext cx="9144000" cy="16716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8001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如果通讯不上，可能电流输出环路电阻过小，将手操器输出设置为“仅输出250欧”进行串联接入回路</a:t>
            </a:r>
            <a:endParaRPr lang="en-US" sz="22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"/>
            <a:ext cx="9144000" cy="5214938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17290" r="17290"/>
          <a:stretch>
            <a:fillRect/>
          </a:stretch>
        </p:blipFill>
        <p:spPr>
          <a:xfrm>
            <a:off x="0" y="0"/>
            <a:ext cx="9144000" cy="20383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12001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如果还是通讯不上，可能是线路干扰太大（如和动力线、变频器布置太近），此时需要断开现场回路，将手操器输出设置为“仅输出250欧并联在电流端子上。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71500" y="154305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50" y="2247900"/>
            <a:ext cx="2085975" cy="29670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2475" y="3028950"/>
            <a:ext cx="138112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干扰识别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752475" y="3319463"/>
            <a:ext cx="1381125" cy="15049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当HART通信不稳定或中断时，需排查现场是否存在强电设备干扰，如变频器、动力电缆等，此类设备易在信号线中感应噪声，影响数字通信质量。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86025" y="2247900"/>
            <a:ext cx="2085975" cy="296703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838450" y="3028950"/>
            <a:ext cx="138112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断开回路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2838450" y="3319463"/>
            <a:ext cx="1381125" cy="15049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为排除外部供电回路干扰，应彻底断开4线制变送器的电流输出连接，确保手操器独立接入，避免多电源并联导致通信冲突或信号畸变。</a:t>
            </a:r>
            <a:endParaRPr lang="en-US" sz="10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72000" y="2247900"/>
            <a:ext cx="2085975" cy="296703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924425" y="3028950"/>
            <a:ext cx="138112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设置电阻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4924425" y="3319463"/>
            <a:ext cx="1381125" cy="1295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将手操器输出模式设为“仅输出250欧”，提供HART通信所需最小负载电阻，满足协议物理层要求，保障数字信号正常调制与解调。</a:t>
            </a:r>
            <a:endParaRPr lang="en-US" sz="10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657975" y="2247900"/>
            <a:ext cx="2085975" cy="296703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010400" y="3028950"/>
            <a:ext cx="138112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并联接入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7010400" y="3319463"/>
            <a:ext cx="1381125" cy="1295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将手操器并联在4线制变送器的电流输出端子上</a:t>
            </a:r>
            <a:r>
              <a:rPr lang="zh-CN" alt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314700"/>
            <a:ext cx="4762500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HART仪表地址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22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"/>
            <a:ext cx="9144000" cy="485775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5810" r="5810"/>
          <a:stretch>
            <a:fillRect/>
          </a:stretch>
        </p:blipFill>
        <p:spPr>
          <a:xfrm>
            <a:off x="0" y="0"/>
            <a:ext cx="9144000" cy="494881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12001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HART变送器的地址如果不是0，电流输出固定为4mA，失去了变送器的模拟信号功能，所以没有特殊情况，所有的仪表地址均 为0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71500" y="154305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1000" y="1430002"/>
            <a:ext cx="8382000" cy="34004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66888" y="1515727"/>
            <a:ext cx="266700" cy="3048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615CE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1085850" y="1906252"/>
            <a:ext cx="162877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点对点模式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1085850" y="2196765"/>
            <a:ext cx="1628775" cy="10858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HART变送器地址为0时进入点对点模式，支持4-20mA模拟输出与数字通信，兼顾传统系统兼容性与智能功能。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3548062" y="1515727"/>
            <a:ext cx="266700" cy="3048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5BB1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2867025" y="1906252"/>
            <a:ext cx="162877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多点模式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2867025" y="2196765"/>
            <a:ext cx="1628775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地址设为非零时进入多点模式，电流输出固定为4mA，仅保留数字通信，失去模拟信号传输能力。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5329238" y="1515727"/>
            <a:ext cx="266700" cy="3048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615CE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648200" y="1906252"/>
            <a:ext cx="162877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模拟信号输出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4648200" y="2196765"/>
            <a:ext cx="1628775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地址为0时可正常输出4-20mA信号，确保控制系统实时获取测量值，维持回路正常运行。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7110413" y="1515727"/>
            <a:ext cx="266700" cy="3048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5BB1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6429375" y="1906252"/>
            <a:ext cx="162877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数字双向通信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429375" y="2196765"/>
            <a:ext cx="1628775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两种模式均支持数字通信，但多点模式下仅依赖数字通道进行数据交互。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7110413" y="3406440"/>
            <a:ext cx="266700" cy="3048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615CE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6429375" y="3796965"/>
            <a:ext cx="162877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控制回路风险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6429375" y="4087477"/>
            <a:ext cx="1628775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地址误设为非零将导致模拟信号失效，可能引发控制回路异常或系统失控。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5329238" y="3406440"/>
            <a:ext cx="266700" cy="3048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5BB1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06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4648200" y="3796965"/>
            <a:ext cx="162877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默认地址建议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4648200" y="4087477"/>
            <a:ext cx="1628775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除特殊需求外，建议默认设置地址为0，以保障系统稳定性和维护便利。</a:t>
            </a:r>
            <a:endParaRPr lang="en-US" sz="1050" dirty="0"/>
          </a:p>
        </p:txBody>
      </p:sp>
      <p:sp>
        <p:nvSpPr>
          <p:cNvPr id="25" name="Text 21"/>
          <p:cNvSpPr/>
          <p:nvPr/>
        </p:nvSpPr>
        <p:spPr>
          <a:xfrm>
            <a:off x="3548062" y="3406440"/>
            <a:ext cx="266700" cy="3048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615CE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07</a:t>
            </a:r>
            <a:endParaRPr lang="en-US" sz="1500" dirty="0"/>
          </a:p>
        </p:txBody>
      </p:sp>
      <p:sp>
        <p:nvSpPr>
          <p:cNvPr id="26" name="Text 22"/>
          <p:cNvSpPr/>
          <p:nvPr/>
        </p:nvSpPr>
        <p:spPr>
          <a:xfrm>
            <a:off x="2867025" y="3796965"/>
            <a:ext cx="162877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通信中断防范</a:t>
            </a:r>
            <a:endParaRPr lang="en-US" sz="1200" dirty="0"/>
          </a:p>
        </p:txBody>
      </p:sp>
      <p:sp>
        <p:nvSpPr>
          <p:cNvPr id="27" name="Text 23"/>
          <p:cNvSpPr/>
          <p:nvPr/>
        </p:nvSpPr>
        <p:spPr>
          <a:xfrm>
            <a:off x="2867025" y="4087477"/>
            <a:ext cx="1628775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错误地址配置可能导致通信中断，需操作前确认地址状态，避免意外发生。</a:t>
            </a:r>
            <a:endParaRPr lang="en-US" sz="1050" dirty="0"/>
          </a:p>
        </p:txBody>
      </p:sp>
      <p:sp>
        <p:nvSpPr>
          <p:cNvPr id="28" name="Text 24"/>
          <p:cNvSpPr/>
          <p:nvPr/>
        </p:nvSpPr>
        <p:spPr>
          <a:xfrm>
            <a:off x="1766888" y="3406440"/>
            <a:ext cx="266700" cy="3048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5BB1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08</a:t>
            </a:r>
            <a:endParaRPr lang="en-US" sz="1500" dirty="0"/>
          </a:p>
        </p:txBody>
      </p:sp>
      <p:sp>
        <p:nvSpPr>
          <p:cNvPr id="29" name="Text 25"/>
          <p:cNvSpPr/>
          <p:nvPr/>
        </p:nvSpPr>
        <p:spPr>
          <a:xfrm>
            <a:off x="1085850" y="3796965"/>
            <a:ext cx="1628775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故障排查方法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1085850" y="4087477"/>
            <a:ext cx="1628775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可通过手操器轮询设备排查地址问题，必要时恢复地址为0以恢复正常工作。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314700"/>
            <a:ext cx="4762500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输出设置注意事项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sz="22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-1"/>
            <a:ext cx="9144000" cy="19526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8001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变送器是恒压供电，如果用手操器供电，电流信号发生器要设置成“电压模式”，不能设置电流。右下角蓄电池图标显示正负极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50" y="1847850"/>
            <a:ext cx="4171950" cy="14144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00075" y="1952625"/>
            <a:ext cx="257175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供电模式识别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600075" y="2243138"/>
            <a:ext cx="2571750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变送器为恒压负载，需确保手操器供电时设置为电压模式。若误设为电流模式，可能导致供电异常或通信失败，影响现场调试进程。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1847850"/>
            <a:ext cx="4171950" cy="28194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72175" y="1952625"/>
            <a:ext cx="257175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正确设置输出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5972175" y="2243138"/>
            <a:ext cx="2571750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使用手操器供电时，必须将电流信号发生器切换至电压模式。右下角蓄电池图标显示正负极连接状态，提示接线是否正确，避免反接损坏设备。</a:t>
            </a:r>
            <a:endParaRPr lang="en-US" sz="10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00050" y="3262313"/>
            <a:ext cx="4171950" cy="141446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00075" y="3367088"/>
            <a:ext cx="257175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防止配置错误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600075" y="3657600"/>
            <a:ext cx="2571750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错误的输出设置可能烧毁手操器内置电阻或导致仪表无响应。务必在连接前确认供电类型与输出模式匹配，保障通信稳定与设备安全。</a:t>
            </a:r>
            <a:endParaRPr lang="en-US" sz="1050" dirty="0"/>
          </a:p>
        </p:txBody>
      </p:sp>
      <p:pic>
        <p:nvPicPr>
          <p:cNvPr id="16" name="图片 15"/>
          <p:cNvPicPr/>
          <p:nvPr/>
        </p:nvPicPr>
        <p:blipFill>
          <a:blip r:embed="rId5"/>
          <a:srcRect t="21407"/>
          <a:stretch>
            <a:fillRect/>
          </a:stretch>
        </p:blipFill>
        <p:spPr>
          <a:xfrm>
            <a:off x="7114633" y="1143000"/>
            <a:ext cx="638264" cy="5465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95275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3433763"/>
            <a:ext cx="1857375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content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571500" y="4176713"/>
            <a:ext cx="1809750" cy="4000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目录</a:t>
            </a:r>
            <a:endParaRPr lang="en-US" sz="2250" dirty="0"/>
          </a:p>
        </p:txBody>
      </p:sp>
      <p:sp>
        <p:nvSpPr>
          <p:cNvPr id="6" name="Text 3"/>
          <p:cNvSpPr/>
          <p:nvPr/>
        </p:nvSpPr>
        <p:spPr>
          <a:xfrm>
            <a:off x="3524250" y="988219"/>
            <a:ext cx="352425" cy="33337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1875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1875" dirty="0"/>
          </a:p>
        </p:txBody>
      </p:sp>
      <p:sp>
        <p:nvSpPr>
          <p:cNvPr id="7" name="Text 4"/>
          <p:cNvSpPr/>
          <p:nvPr/>
        </p:nvSpPr>
        <p:spPr>
          <a:xfrm>
            <a:off x="3990975" y="105965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现场供电条件下的HART通信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990975" y="130730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3524250" y="1616869"/>
            <a:ext cx="352425" cy="33337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1875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875" dirty="0"/>
          </a:p>
        </p:txBody>
      </p:sp>
      <p:sp>
        <p:nvSpPr>
          <p:cNvPr id="10" name="Text 7"/>
          <p:cNvSpPr/>
          <p:nvPr/>
        </p:nvSpPr>
        <p:spPr>
          <a:xfrm>
            <a:off x="3990975" y="168830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 err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手操器供电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990975" y="193595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3524250" y="2245519"/>
            <a:ext cx="352425" cy="33337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1875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1875" dirty="0"/>
          </a:p>
        </p:txBody>
      </p:sp>
      <p:sp>
        <p:nvSpPr>
          <p:cNvPr id="13" name="Text 10"/>
          <p:cNvSpPr/>
          <p:nvPr/>
        </p:nvSpPr>
        <p:spPr>
          <a:xfrm>
            <a:off x="3990975" y="231695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4线制变送器连接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990975" y="256460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3524250" y="2874169"/>
            <a:ext cx="352425" cy="33337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1875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1875" dirty="0"/>
          </a:p>
        </p:txBody>
      </p:sp>
      <p:sp>
        <p:nvSpPr>
          <p:cNvPr id="16" name="Text 13"/>
          <p:cNvSpPr/>
          <p:nvPr/>
        </p:nvSpPr>
        <p:spPr>
          <a:xfrm>
            <a:off x="3990975" y="294560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HART仪表地址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3990975" y="319325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3524250" y="3502819"/>
            <a:ext cx="352425" cy="33337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1875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sz="1875" dirty="0"/>
          </a:p>
        </p:txBody>
      </p:sp>
      <p:sp>
        <p:nvSpPr>
          <p:cNvPr id="19" name="Text 16"/>
          <p:cNvSpPr/>
          <p:nvPr/>
        </p:nvSpPr>
        <p:spPr>
          <a:xfrm>
            <a:off x="3990975" y="357425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输出设置注意事项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3990975" y="382190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17290" r="17290"/>
          <a:stretch>
            <a:fillRect/>
          </a:stretch>
        </p:blipFill>
        <p:spPr>
          <a:xfrm>
            <a:off x="0" y="0"/>
            <a:ext cx="9144000" cy="20383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12001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定位器是恒流供电，如果用手操器供电，电流信号发生器要设置电流大小在4-20mA之间，不能是“电压模式”，右下角蓄电池图标里面显示电流大小。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71500" y="154305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71500" y="2228850"/>
            <a:ext cx="1714500" cy="214312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71500" y="2557463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供电特性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71500" y="2805113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定位器属于恒流负载设备，必须由稳定电流驱动。若使用手操器供电，需设置为4-20mA电流输出模式，确保设备正常工作。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2667000" y="2228850"/>
            <a:ext cx="1714500" cy="214312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2667000" y="2557463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模式选择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2667000" y="2805113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手操器必须禁用电压模式，避免因电压源特性导致电流不稳定。正确选择电流模式可防止通信失败或设备异常。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4762500" y="2228850"/>
            <a:ext cx="1714500" cy="214312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62500" y="2557463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图标识别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762500" y="2805113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右下角蓄电池图标内显示电流数值，直观反映当前输出状态。操作人员可通过该提示确认是否处于正确供电模式。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858000" y="2228850"/>
            <a:ext cx="1714500" cy="214312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858000" y="2557463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接线规范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58000" y="2805113"/>
            <a:ext cx="1714500" cy="838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连接时应红正黑负，极性不可反接。错误接线可能导致定位器损坏或HART通信无法建立。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71500" y="4043363"/>
            <a:ext cx="1714500" cy="214312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71500" y="4371975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安全预防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49519" y="4588118"/>
            <a:ext cx="3472962" cy="43867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设置前务必确认现场无外部电源接入。带电操作可能引发短路，影响手操器内置电路及现场仪表安全。</a:t>
            </a:r>
            <a:endParaRPr lang="en-US" sz="1050" dirty="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737" y="1197655"/>
            <a:ext cx="685896" cy="54300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1500" y="19431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90625" y="2628900"/>
            <a:ext cx="476250" cy="4762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1500" y="321945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正确串联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71500" y="3467100"/>
            <a:ext cx="1714500" cy="1257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将手操器设置为“仅输出250欧”时，必须串联接入两线制变送器回路。此方式可提供HART通信所需负载，确保数字信号正常传输而不影响供电路径。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86125" y="2628900"/>
            <a:ext cx="476250" cy="4762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667000" y="321945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允许并联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2667000" y="3467100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对于4线制变送器，可将手操器并联在电流输出端子上进行通信。此时电源由外部独立供电，250Ω仅用于通信，不会造成短路风险。</a:t>
            </a:r>
            <a:endParaRPr lang="en-US" sz="10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81625" y="2628900"/>
            <a:ext cx="476250" cy="47625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62500" y="321945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禁止直并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4762500" y="3467100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严禁将“仅输出250欧”模式直接并联在两线或四线制供电端子上。这会导致250Ω电阻直接跨接24V电源，可能烧毁手操器内置电阻。</a:t>
            </a:r>
            <a:endParaRPr lang="en-US" sz="10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477125" y="2628900"/>
            <a:ext cx="476250" cy="47625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858000" y="321945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风险提示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6858000" y="3467100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误操作可能导致手操器损坏或现场仪表通信中断。操作前务必确认接线方式和供电状态，避免因电阻短接引发设备故障和安全风险。</a:t>
            </a:r>
            <a:endParaRPr lang="en-US" sz="1050" dirty="0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6"/>
          <a:srcRect l="17290" r="17290"/>
          <a:stretch>
            <a:fillRect/>
          </a:stretch>
        </p:blipFill>
        <p:spPr>
          <a:xfrm>
            <a:off x="0" y="9525"/>
            <a:ext cx="9144000" cy="227874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1600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输出设置为“仅输出250欧”，只能串联2线制的供电回路，或者并联在4线制的电流输出，务必不能直接并联在两线制的供电端子或者4线制的供电端子（否则相当于把250欧姆直接并在了24V上，容易损坏内置的250欧电阻）</a:t>
            </a:r>
            <a:endParaRPr lang="en-US" sz="22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18750" r="18750"/>
          <a:stretch>
            <a:fillRect/>
          </a:stretch>
        </p:blipFill>
        <p:spPr>
          <a:xfrm>
            <a:off x="0" y="-17690"/>
            <a:ext cx="91440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463550" y="1420586"/>
            <a:ext cx="1524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断电必要性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463550" y="1668236"/>
            <a:ext cx="15240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在启用手操器供电前，必须确认现场电源已完全断开。否则外部电源与手操器供电并存，可能导致设备损坏或通信异常。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2559050" y="1420586"/>
            <a:ext cx="1524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物理隔离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2559050" y="1668236"/>
            <a:ext cx="15240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仅关闭现场电源不够，需拆除至少一根供电线实现物理隔离。避免残余电压干扰HART通信或损坏手操器内部电路。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4654550" y="1420586"/>
            <a:ext cx="1524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防短路保护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4654550" y="1668236"/>
            <a:ext cx="15240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若现场仍在供电，开启24V输出可能造成电源冲突或短路。这不仅影响通信，还可能烧毁手操器内置的250欧电阻模块。</a:t>
            </a:r>
            <a:endParaRPr lang="en-US" sz="1050" dirty="0"/>
          </a:p>
        </p:txBody>
      </p:sp>
      <p:sp>
        <p:nvSpPr>
          <p:cNvPr id="16" name="Text 9"/>
          <p:cNvSpPr/>
          <p:nvPr/>
        </p:nvSpPr>
        <p:spPr>
          <a:xfrm>
            <a:off x="6750050" y="1420586"/>
            <a:ext cx="1524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极性安全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6750050" y="1668236"/>
            <a:ext cx="15240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手操器供电时需严格按红正黑负接线，防止反接。反接可能导致仪表或手操器内部电路受损，引发通信失败或设备故障。</a:t>
            </a:r>
            <a:endParaRPr lang="en-US" sz="1050" dirty="0"/>
          </a:p>
        </p:txBody>
      </p:sp>
      <p:sp>
        <p:nvSpPr>
          <p:cNvPr id="19" name="Text 11"/>
          <p:cNvSpPr/>
          <p:nvPr/>
        </p:nvSpPr>
        <p:spPr>
          <a:xfrm>
            <a:off x="463550" y="3143250"/>
            <a:ext cx="1524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模式匹配</a:t>
            </a:r>
            <a:endParaRPr lang="en-US" sz="1200" dirty="0"/>
          </a:p>
        </p:txBody>
      </p:sp>
      <p:sp>
        <p:nvSpPr>
          <p:cNvPr id="20" name="Text 12"/>
          <p:cNvSpPr/>
          <p:nvPr/>
        </p:nvSpPr>
        <p:spPr>
          <a:xfrm>
            <a:off x="463550" y="3390900"/>
            <a:ext cx="15240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根据仪表类型正确设置输出模式，如定位器需恒流供电。错误的模式设置会导致仪表无法工作或反馈信号异常。</a:t>
            </a:r>
            <a:endParaRPr lang="en-US" sz="10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2"/>
          <a:srcRect l="17290" r="17290"/>
          <a:stretch>
            <a:fillRect/>
          </a:stretch>
        </p:blipFill>
        <p:spPr>
          <a:xfrm>
            <a:off x="0" y="-17690"/>
            <a:ext cx="9144000" cy="12409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8001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如要输出设置为“打开24V和250欧电阻”前，先确认现场没有供电。</a:t>
            </a:r>
            <a:endParaRPr lang="en-US" sz="22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269581" y="2929410"/>
            <a:ext cx="604838" cy="114300"/>
          </a:xfrm>
          <a:prstGeom prst="rect">
            <a:avLst/>
          </a:prstGeom>
          <a:solidFill>
            <a:srgbClr val="4F44FF"/>
          </a:solidFill>
        </p:spPr>
      </p:sp>
      <p:sp>
        <p:nvSpPr>
          <p:cNvPr id="5" name="Text 2"/>
          <p:cNvSpPr/>
          <p:nvPr/>
        </p:nvSpPr>
        <p:spPr>
          <a:xfrm>
            <a:off x="571500" y="3462337"/>
            <a:ext cx="8001000" cy="190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endParaRPr lang="en-US" sz="1200" dirty="0"/>
          </a:p>
        </p:txBody>
      </p:sp>
      <p:sp>
        <p:nvSpPr>
          <p:cNvPr id="6" name="标题 8"/>
          <p:cNvSpPr txBox="1"/>
          <p:nvPr/>
        </p:nvSpPr>
        <p:spPr>
          <a:xfrm>
            <a:off x="1134382" y="653071"/>
            <a:ext cx="6875236" cy="299976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zh-CN" sz="5400">
                <a:solidFill>
                  <a:schemeClr val="accent1"/>
                </a:solidFill>
                <a:latin typeface="Arial Black" panose="020B0A04020102020204" pitchFamily="34" charset="0"/>
                <a:cs typeface="Arial Black" panose="020B0A04020102020204" pitchFamily="34" charset="0"/>
              </a:rPr>
              <a:t>Thank You</a:t>
            </a:r>
            <a:br>
              <a:rPr lang="en-GB" altLang="zh-CN" sz="6000">
                <a:solidFill>
                  <a:schemeClr val="accent1"/>
                </a:solidFill>
                <a:latin typeface="+mj-ea"/>
              </a:rPr>
            </a:br>
            <a:r>
              <a:rPr lang="zh-CN" altLang="en-US" sz="6600" spc="300">
                <a:solidFill>
                  <a:srgbClr val="080808"/>
                </a:solidFill>
                <a:latin typeface="+mj-ea"/>
              </a:rPr>
              <a:t>感谢您的观看！</a:t>
            </a:r>
            <a:endParaRPr lang="zh-CN" altLang="en-US" sz="6000" spc="300" dirty="0">
              <a:solidFill>
                <a:srgbClr val="080808"/>
              </a:solidFill>
              <a:latin typeface="+mj-ea"/>
            </a:endParaRPr>
          </a:p>
        </p:txBody>
      </p:sp>
      <p:sp>
        <p:nvSpPr>
          <p:cNvPr id="7" name="标题 8"/>
          <p:cNvSpPr txBox="1">
            <a:spLocks noGrp="1"/>
          </p:cNvSpPr>
          <p:nvPr/>
        </p:nvSpPr>
        <p:spPr>
          <a:xfrm>
            <a:off x="2785110" y="3874770"/>
            <a:ext cx="5654675" cy="52197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800" b="1" kern="1200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  <a:cs typeface="+mj-cs"/>
              </a:defRPr>
            </a:lvl1pPr>
          </a:lstStyle>
          <a:p>
            <a:pPr algn="l" defTabSz="914400">
              <a:lnSpc>
                <a:spcPct val="100000"/>
              </a:lnSpc>
              <a:spcBef>
                <a:spcPct val="0"/>
              </a:spcBef>
              <a:buNone/>
              <a:defRPr lang="zh-CN" sz="2800" b="1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微软雅黑" panose="020B0503020204020204" pitchFamily="34" charset="-122"/>
                <a:cs typeface="+mj-cs"/>
              </a:defRPr>
            </a:pPr>
            <a:r>
              <a:rPr lang="zh-CN" sz="2800" b="1" dirty="0">
                <a:solidFill>
                  <a:srgbClr val="0053F9">
                    <a:alpha val="100000"/>
                  </a:srgbClr>
                </a:solidFill>
                <a:latin typeface="Arial Black" panose="020B0A04020102020204"/>
                <a:ea typeface="微软雅黑" panose="020B0503020204020204" pitchFamily="34" charset="-122"/>
                <a:cs typeface="Arial Black" panose="020B0A04020102020204"/>
              </a:rPr>
              <a:t>上海夷宝英浩电子科技有限公司</a:t>
            </a:r>
            <a:r>
              <a:rPr sz="2800" b="1" dirty="0">
                <a:solidFill>
                  <a:srgbClr val="0053F9">
                    <a:alpha val="100000"/>
                  </a:srgbClr>
                </a:solidFill>
                <a:latin typeface="Arial Black" panose="020B0A04020102020204"/>
                <a:ea typeface="微软雅黑" panose="020B0503020204020204" pitchFamily="34" charset="-122"/>
                <a:cs typeface="Arial Black" panose="020B0A04020102020204"/>
              </a:rPr>
              <a:t> </a:t>
            </a:r>
            <a:r>
              <a:rPr sz="2800" b="1" dirty="0">
                <a:solidFill>
                  <a:srgbClr val="0053F9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</a:t>
            </a:r>
            <a:endParaRPr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220" y="3874948"/>
            <a:ext cx="559827" cy="52576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2647950"/>
            <a:ext cx="4762500" cy="1333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现场供电条件下的HART通信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22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8001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确认手操器输出设置为"关闭电源输出和电阻"并实现并联接入，不区分正负极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17290" r="17290"/>
          <a:stretch>
            <a:fillRect/>
          </a:stretch>
        </p:blipFill>
        <p:spPr>
          <a:xfrm>
            <a:off x="0" y="0"/>
            <a:ext cx="9144000" cy="20383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12001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当通讯失败时判断回路如通讯不正常，确认现场供电回路是否缺失电阻，如果现场供电回路没有电阻，将手操器输出设置为“仅输出250欧”进行串联接入回路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71500" y="154305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71500" y="280035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回路电阻作用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71500" y="3048000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HART通信需220Ω</a:t>
            </a:r>
            <a:r>
              <a:rPr lang="zh-CN" alt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以上的回路</a:t>
            </a:r>
            <a:r>
              <a:rPr lang="en-US" sz="1050" dirty="0" err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电阻才能正常工作。现场供电回路若未配置电阻，将导致手操器无法与仪表建立通信连接</a:t>
            </a: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2667000" y="280035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识别电阻缺失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667000" y="3048000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 err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当通讯失败时，应检查现场配电柜或安全栅是否内置匹配电阻。若无电阻，信号无法调制，表现为</a:t>
            </a:r>
            <a:r>
              <a:rPr lang="zh-CN" alt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扫描仪表时提示</a:t>
            </a: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zh-CN" alt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没有找到仪表</a:t>
            </a: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”。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762500" y="280035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启用内置电阻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762500" y="3048000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将手操器输出设置为“仅输出250欧”，使其作为通信负载串联进回路。此操作可替代外部电阻，恢复数字信号传输。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6858000" y="280035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正确接入方式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858000" y="3048000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 err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在两线制变送器回路中</a:t>
            </a:r>
            <a:r>
              <a:rPr lang="zh-CN" alt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r>
              <a:rPr lang="en-US" sz="1050" dirty="0" err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手操器需串联接入信号线路。接线时不区分极性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838825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1"/>
          <a:srcRect l="17290" r="17290"/>
          <a:stretch>
            <a:fillRect/>
          </a:stretch>
        </p:blipFill>
        <p:spPr>
          <a:xfrm>
            <a:off x="0" y="1"/>
            <a:ext cx="9144000" cy="1997241"/>
          </a:xfrm>
          <a:prstGeom prst="rect">
            <a:avLst/>
          </a:prstGeom>
        </p:spPr>
      </p:pic>
      <p:sp>
        <p:nvSpPr>
          <p:cNvPr id="28" name="Text 1"/>
          <p:cNvSpPr/>
          <p:nvPr/>
        </p:nvSpPr>
        <p:spPr>
          <a:xfrm>
            <a:off x="532999" y="252596"/>
            <a:ext cx="8001000" cy="12001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>
              <a:lnSpc>
                <a:spcPts val="3150"/>
              </a:lnSpc>
            </a:pPr>
            <a:r>
              <a:rPr lang="zh-CN" altLang="en-US" sz="22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如果还是通讯不上，可能是线路干扰太大（如和动力线、变频器布置太近），此时需要断开现场供电，用手操器供电。</a:t>
            </a:r>
            <a:endParaRPr lang="en-US" sz="2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2647950"/>
            <a:ext cx="4762500" cy="1333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手操器供电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4F44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22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1500" y="154305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90625" y="2228850"/>
            <a:ext cx="476250" cy="4762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1500" y="281940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断电必要性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71500" y="3067050"/>
            <a:ext cx="1714500" cy="1047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使用手操器供电时，必须彻底断开现场电源。仅关闭电源可能残留电压，导致通信干扰或设备损坏，影响HART信号正常传输。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86125" y="2228850"/>
            <a:ext cx="476250" cy="4762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667000" y="281940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物理拆除要求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2667000" y="3067050"/>
            <a:ext cx="1714500" cy="838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至少拆除一根供电线，确保无外部电源接入。物理隔离可避免回路冲突，保障手操器独立供电的稳定与安全。</a:t>
            </a:r>
            <a:endParaRPr lang="en-US" sz="10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81625" y="2228850"/>
            <a:ext cx="476250" cy="47625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62500" y="281940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防干扰保护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4762500" y="3067050"/>
            <a:ext cx="1714500" cy="838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外部电源可能引入噪声或反向电流，破坏HART数字信号。拆除连接能有效防止通信失败和仪表误动作。</a:t>
            </a:r>
            <a:endParaRPr lang="en-US" sz="10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477125" y="2228850"/>
            <a:ext cx="476250" cy="47625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858000" y="2819400"/>
            <a:ext cx="1714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操作安全规范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6858000" y="3067050"/>
            <a:ext cx="1714500" cy="838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在拆线前应确认系统已下电并挂牌上锁。遵循安全规程，防止意外通电，保障人员与设备安全。</a:t>
            </a:r>
            <a:endParaRPr lang="en-US" sz="1050" dirty="0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6"/>
          <a:srcRect l="17290" r="17290"/>
          <a:stretch>
            <a:fillRect/>
          </a:stretch>
        </p:blipFill>
        <p:spPr>
          <a:xfrm>
            <a:off x="0" y="-28575"/>
            <a:ext cx="9144000" cy="20383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12001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彻底断开现场电源接线，拆除2根供电线（至少拆除一根，如果使用手操器供电，不能仅将现场供电电源关闭，必须物理拆除连接）以避免外部电源对通信回路的干扰和影响</a:t>
            </a:r>
            <a:endParaRPr lang="en-US" sz="22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将手操器输出模式切换至“打开24V输出和250欧电阻”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1000" y="1428750"/>
            <a:ext cx="8382000" cy="28098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81050" y="1466850"/>
            <a:ext cx="1557338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断电操作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781050" y="1843088"/>
            <a:ext cx="1557338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设备操作前必须切断现场电源。确保无外部供电接入。防止手操器损坏或安全事故。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2757488" y="1466850"/>
            <a:ext cx="1557338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模式设置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2757488" y="1843088"/>
            <a:ext cx="1557338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手操器需设为24V输出模式。同时开启250欧电阻。为两线制仪表提供供电与负载。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4733925" y="1466850"/>
            <a:ext cx="1557338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供电支持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4733925" y="1843088"/>
            <a:ext cx="1557338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该模式为仪表提供必要电源。确保HART通信正常建立。避免因供电不足导致通信失败。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6710363" y="1466850"/>
            <a:ext cx="1557338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接线原则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710363" y="1843088"/>
            <a:ext cx="1557338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接线须遵守红正黑负规则。正确连接至仪表端子。防止反接造成设备损伤。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781050" y="2852737"/>
            <a:ext cx="1557338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接触牢固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781050" y="3228975"/>
            <a:ext cx="1557338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确保接线接触良好稳固。避免松动导致信号中断。提升通信稳定性。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2757488" y="2852737"/>
            <a:ext cx="1557338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禁止带电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2757488" y="3228975"/>
            <a:ext cx="1557338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严禁在通电状态下接线。所有操作应在断电后进行。保障人员与设备安全。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4733925" y="2852737"/>
            <a:ext cx="1557338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线路确认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4733925" y="3228975"/>
            <a:ext cx="1557338" cy="8763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接线完成后检查线路正确性。确认无误后再通电测试。防止短路或接错引发故障。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4221</Words>
  <Application>WPS 演示</Application>
  <PresentationFormat>全屏显示(16:9)</PresentationFormat>
  <Paragraphs>366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6" baseType="lpstr">
      <vt:lpstr>Arial</vt:lpstr>
      <vt:lpstr>宋体</vt:lpstr>
      <vt:lpstr>Wingdings</vt:lpstr>
      <vt:lpstr>微软雅黑</vt:lpstr>
      <vt:lpstr>微软雅黑</vt:lpstr>
      <vt:lpstr>Arial</vt:lpstr>
      <vt:lpstr>Arial Black</vt:lpstr>
      <vt:lpstr>Calibri</vt:lpstr>
      <vt:lpstr>Arial Unicode MS</vt:lpstr>
      <vt:lpstr>等线</vt:lpstr>
      <vt:lpstr>Arial Black</vt:lpstr>
      <vt:lpstr>等线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陈杰</cp:lastModifiedBy>
  <cp:revision>13</cp:revision>
  <dcterms:created xsi:type="dcterms:W3CDTF">2025-11-06T22:11:00Z</dcterms:created>
  <dcterms:modified xsi:type="dcterms:W3CDTF">2025-12-21T04:33:04Z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447165CE28F3423D92C85F1ED7E69094_12</vt:lpwstr>
  </property>
  <property fmtid="{D5CDD505-2E9C-101B-9397-08002B2CF9AE}" pid="3" name="KSOProductBuildVer">
    <vt:lpwstr>2052-12.1.0.23542</vt:lpwstr>
  </property>
</Properties>
</file>